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6" r:id="rId3"/>
    <p:sldId id="258" r:id="rId4"/>
    <p:sldId id="259" r:id="rId5"/>
    <p:sldId id="289" r:id="rId6"/>
    <p:sldId id="266" r:id="rId7"/>
    <p:sldId id="267" r:id="rId8"/>
    <p:sldId id="275" r:id="rId9"/>
    <p:sldId id="276" r:id="rId10"/>
    <p:sldId id="285" r:id="rId11"/>
    <p:sldId id="277" r:id="rId12"/>
    <p:sldId id="279" r:id="rId13"/>
    <p:sldId id="280" r:id="rId14"/>
    <p:sldId id="281" r:id="rId15"/>
    <p:sldId id="286" r:id="rId16"/>
    <p:sldId id="283" r:id="rId17"/>
    <p:sldId id="284" r:id="rId18"/>
    <p:sldId id="290" r:id="rId19"/>
    <p:sldId id="287" r:id="rId20"/>
    <p:sldId id="288" r:id="rId21"/>
    <p:sldId id="293" r:id="rId22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570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32637" y="384416"/>
            <a:ext cx="1790724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FFCFF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548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548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0338" y="792784"/>
            <a:ext cx="9515322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12" Type="http://schemas.openxmlformats.org/officeDocument/2006/relationships/image" Target="../media/image25.png"/><Relationship Id="rId17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5" Type="http://schemas.openxmlformats.org/officeDocument/2006/relationships/image" Target="../media/image30.png"/><Relationship Id="rId1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16.png"/><Relationship Id="rId21" Type="http://schemas.openxmlformats.org/officeDocument/2006/relationships/image" Target="../media/image38.png"/><Relationship Id="rId7" Type="http://schemas.openxmlformats.org/officeDocument/2006/relationships/image" Target="../media/image50.png"/><Relationship Id="rId12" Type="http://schemas.openxmlformats.org/officeDocument/2006/relationships/image" Target="../media/image25.png"/><Relationship Id="rId17" Type="http://schemas.openxmlformats.org/officeDocument/2006/relationships/image" Target="../media/image58.png"/><Relationship Id="rId2" Type="http://schemas.openxmlformats.org/officeDocument/2006/relationships/image" Target="../media/image28.png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5" Type="http://schemas.openxmlformats.org/officeDocument/2006/relationships/image" Target="../media/image49.pn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19" Type="http://schemas.openxmlformats.org/officeDocument/2006/relationships/image" Target="../media/image5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16.png"/><Relationship Id="rId21" Type="http://schemas.openxmlformats.org/officeDocument/2006/relationships/image" Target="../media/image38.png"/><Relationship Id="rId7" Type="http://schemas.openxmlformats.org/officeDocument/2006/relationships/image" Target="../media/image50.png"/><Relationship Id="rId12" Type="http://schemas.openxmlformats.org/officeDocument/2006/relationships/image" Target="../media/image25.png"/><Relationship Id="rId17" Type="http://schemas.openxmlformats.org/officeDocument/2006/relationships/image" Target="../media/image58.png"/><Relationship Id="rId2" Type="http://schemas.openxmlformats.org/officeDocument/2006/relationships/image" Target="../media/image28.png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10.png"/><Relationship Id="rId24" Type="http://schemas.openxmlformats.org/officeDocument/2006/relationships/image" Target="../media/image63.png"/><Relationship Id="rId5" Type="http://schemas.openxmlformats.org/officeDocument/2006/relationships/image" Target="../media/image49.png"/><Relationship Id="rId15" Type="http://schemas.openxmlformats.org/officeDocument/2006/relationships/image" Target="../media/image56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Relationship Id="rId22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10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36800" y="4114800"/>
            <a:ext cx="111252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8000" dirty="0" smtClean="0"/>
              <a:t>Revealing</a:t>
            </a:r>
            <a:r>
              <a:rPr sz="8000" dirty="0" smtClean="0"/>
              <a:t> </a:t>
            </a:r>
            <a:r>
              <a:rPr sz="8000" dirty="0"/>
              <a:t>Git </a:t>
            </a:r>
            <a:r>
              <a:rPr lang="en-US" sz="8000" dirty="0" smtClean="0"/>
              <a:t>Secrets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41555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275">
              <a:lnSpc>
                <a:spcPct val="100000"/>
              </a:lnSpc>
            </a:pPr>
            <a:r>
              <a:rPr spc="-495" dirty="0"/>
              <a:t>The </a:t>
            </a:r>
            <a:r>
              <a:rPr spc="-340" dirty="0"/>
              <a:t>Object</a:t>
            </a:r>
            <a:r>
              <a:rPr spc="-750" dirty="0"/>
              <a:t> </a:t>
            </a:r>
            <a:r>
              <a:rPr spc="-400" dirty="0"/>
              <a:t>Database</a:t>
            </a:r>
          </a:p>
        </p:txBody>
      </p:sp>
      <p:sp>
        <p:nvSpPr>
          <p:cNvPr id="3" name="object 3"/>
          <p:cNvSpPr/>
          <p:nvPr/>
        </p:nvSpPr>
        <p:spPr>
          <a:xfrm>
            <a:off x="8597900" y="6286500"/>
            <a:ext cx="2146300" cy="143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5133" y="654997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5343" y="4140040"/>
            <a:ext cx="2278065" cy="1397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6446" y="5537200"/>
            <a:ext cx="889817" cy="736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7185" y="62790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3600" y="5473700"/>
            <a:ext cx="924914" cy="844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31187" y="7649753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5141" y="6934204"/>
            <a:ext cx="890599" cy="7815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12100" y="3454400"/>
            <a:ext cx="901700" cy="771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5737" y="6177096"/>
            <a:ext cx="2155681" cy="1112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30178" y="63044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13890" y="5721921"/>
            <a:ext cx="2378187" cy="4008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81002" y="5795680"/>
            <a:ext cx="1608797" cy="651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41461" y="5245100"/>
            <a:ext cx="895438" cy="5782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5152" y="4826000"/>
            <a:ext cx="1610347" cy="647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89200" y="4183062"/>
            <a:ext cx="6293446" cy="2121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3269615">
              <a:lnSpc>
                <a:spcPts val="2955"/>
              </a:lnSpc>
              <a:spcBef>
                <a:spcPts val="1995"/>
              </a:spcBef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  <a:p>
            <a:pPr marL="12700">
              <a:lnSpc>
                <a:spcPts val="3554"/>
              </a:lnSpc>
            </a:pPr>
            <a:r>
              <a:rPr sz="3000" dirty="0">
                <a:latin typeface="SimSun"/>
                <a:cs typeface="SimSun"/>
              </a:rPr>
              <a:t>./</a:t>
            </a:r>
          </a:p>
          <a:p>
            <a:pPr marL="3385185">
              <a:lnSpc>
                <a:spcPct val="100000"/>
              </a:lnSpc>
              <a:spcBef>
                <a:spcPts val="1140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8125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275">
              <a:lnSpc>
                <a:spcPct val="100000"/>
              </a:lnSpc>
            </a:pPr>
            <a:r>
              <a:rPr spc="-495" dirty="0"/>
              <a:t>The </a:t>
            </a:r>
            <a:r>
              <a:rPr spc="-340" dirty="0"/>
              <a:t>Object</a:t>
            </a:r>
            <a:r>
              <a:rPr spc="-750" dirty="0"/>
              <a:t> </a:t>
            </a:r>
            <a:r>
              <a:rPr spc="-400" dirty="0"/>
              <a:t>Database</a:t>
            </a:r>
          </a:p>
        </p:txBody>
      </p:sp>
      <p:sp>
        <p:nvSpPr>
          <p:cNvPr id="3" name="object 3"/>
          <p:cNvSpPr/>
          <p:nvPr/>
        </p:nvSpPr>
        <p:spPr>
          <a:xfrm>
            <a:off x="8052607" y="4614355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89253" y="3642472"/>
            <a:ext cx="3136706" cy="530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7900" y="6286500"/>
            <a:ext cx="2146300" cy="1431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19657" y="2527300"/>
            <a:ext cx="2152826" cy="1431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43331" y="2716915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43331" y="3148715"/>
            <a:ext cx="1092835" cy="6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directory,  </a:t>
            </a:r>
            <a:r>
              <a:rPr lang="en-US" sz="1400" i="1" spc="-5" dirty="0" err="1" smtClean="0">
                <a:latin typeface="Courier New"/>
                <a:cs typeface="Courier New"/>
              </a:rPr>
              <a:t>conetent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17008" y="3148715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65343" y="4140040"/>
            <a:ext cx="2278065" cy="1397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6446" y="5537200"/>
            <a:ext cx="889817" cy="7364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7185" y="62790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73600" y="5473700"/>
            <a:ext cx="924914" cy="844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31187" y="7649753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05141" y="6934204"/>
            <a:ext cx="890599" cy="781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12100" y="3454400"/>
            <a:ext cx="901700" cy="7713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134887" y="41957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45737" y="6177096"/>
            <a:ext cx="2155681" cy="11129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30178" y="63044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788400" y="3061287"/>
            <a:ext cx="1930400" cy="7813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73642" y="3234004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84985" y="4637580"/>
            <a:ext cx="2532951" cy="1024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41323" y="4183062"/>
            <a:ext cx="2089150" cy="112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13890" y="5721921"/>
            <a:ext cx="2378187" cy="4008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08704" y="3454400"/>
            <a:ext cx="890573" cy="774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1002" y="5795680"/>
            <a:ext cx="1608797" cy="651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41461" y="5245100"/>
            <a:ext cx="895438" cy="5782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87891" y="5293829"/>
            <a:ext cx="4668520" cy="988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</a:p>
          <a:p>
            <a:pPr marR="5080" algn="r">
              <a:lnSpc>
                <a:spcPct val="100000"/>
              </a:lnSpc>
              <a:spcBef>
                <a:spcPts val="1140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65152" y="4826000"/>
            <a:ext cx="1610347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45111" y="4924145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3" name="object 4"/>
          <p:cNvSpPr txBox="1"/>
          <p:nvPr/>
        </p:nvSpPr>
        <p:spPr>
          <a:xfrm>
            <a:off x="8765133" y="654997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8775">
              <a:lnSpc>
                <a:spcPct val="100000"/>
              </a:lnSpc>
            </a:pPr>
            <a:r>
              <a:rPr spc="-495" dirty="0"/>
              <a:t>The </a:t>
            </a:r>
            <a:r>
              <a:rPr spc="-330" dirty="0"/>
              <a:t>Git </a:t>
            </a:r>
            <a:r>
              <a:rPr spc="-340" dirty="0"/>
              <a:t>Object</a:t>
            </a:r>
            <a:r>
              <a:rPr spc="-980" dirty="0"/>
              <a:t> </a:t>
            </a:r>
            <a:r>
              <a:rPr spc="-33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8076052" y="5475899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2697" y="4504021"/>
            <a:ext cx="3136706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3300" y="7137400"/>
            <a:ext cx="2146300" cy="144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43152" y="3383495"/>
            <a:ext cx="2152804" cy="1436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66827" y="3578471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66827" y="4010271"/>
            <a:ext cx="1092835" cy="6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directory, 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40502" y="4010271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787" y="5001583"/>
            <a:ext cx="2278065" cy="1397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49892" y="6393664"/>
            <a:ext cx="885307" cy="741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80629" y="71405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99000" y="6337300"/>
            <a:ext cx="922958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54632" y="851129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28585" y="7797800"/>
            <a:ext cx="885214" cy="774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37500" y="4318000"/>
            <a:ext cx="901605" cy="7692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158332" y="50573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69181" y="7038640"/>
            <a:ext cx="2155681" cy="1112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53622" y="71659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13800" y="3924300"/>
            <a:ext cx="1929752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97086" y="4095546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0319" y="4432300"/>
            <a:ext cx="884880" cy="736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80629" y="517634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08900" y="5499122"/>
            <a:ext cx="2527300" cy="1024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964766" y="5044605"/>
            <a:ext cx="2089150" cy="112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42441" y="5604484"/>
            <a:ext cx="208616" cy="7328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7334" y="6583465"/>
            <a:ext cx="2378187" cy="4008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132148" y="4318000"/>
            <a:ext cx="885351" cy="774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04446" y="6657223"/>
            <a:ext cx="1610753" cy="6452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4905" y="6108700"/>
            <a:ext cx="897394" cy="571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511336" y="6155385"/>
            <a:ext cx="4668520" cy="988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</a:p>
          <a:p>
            <a:pPr marR="5080" algn="r">
              <a:lnSpc>
                <a:spcPct val="100000"/>
              </a:lnSpc>
              <a:spcBef>
                <a:spcPts val="1140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588596" y="5689600"/>
            <a:ext cx="1611515" cy="647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68556" y="5785701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5" name="object 4"/>
          <p:cNvSpPr txBox="1"/>
          <p:nvPr/>
        </p:nvSpPr>
        <p:spPr>
          <a:xfrm>
            <a:off x="8949551" y="722013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8775">
              <a:lnSpc>
                <a:spcPct val="100000"/>
              </a:lnSpc>
            </a:pPr>
            <a:r>
              <a:rPr spc="-495" dirty="0"/>
              <a:t>The </a:t>
            </a:r>
            <a:r>
              <a:rPr spc="-330" dirty="0"/>
              <a:t>Git </a:t>
            </a:r>
            <a:r>
              <a:rPr spc="-340" dirty="0"/>
              <a:t>Object</a:t>
            </a:r>
            <a:r>
              <a:rPr spc="-980" dirty="0"/>
              <a:t> </a:t>
            </a:r>
            <a:r>
              <a:rPr spc="-33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8076052" y="5475899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2697" y="4504021"/>
            <a:ext cx="3136706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3300" y="7137400"/>
            <a:ext cx="2146300" cy="144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43152" y="3383495"/>
            <a:ext cx="2152804" cy="1436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66827" y="3578471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66827" y="4010271"/>
            <a:ext cx="1092835" cy="652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directory, 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40502" y="4010271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787" y="5001583"/>
            <a:ext cx="2278065" cy="1397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49892" y="6393664"/>
            <a:ext cx="885307" cy="741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80629" y="71405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99000" y="6337300"/>
            <a:ext cx="922958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54632" y="851129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28585" y="7797800"/>
            <a:ext cx="885214" cy="774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37500" y="4318000"/>
            <a:ext cx="901605" cy="7692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158332" y="50573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69181" y="7038640"/>
            <a:ext cx="2155681" cy="1112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53622" y="71659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13800" y="3924300"/>
            <a:ext cx="1929752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97086" y="4095546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0319" y="4432300"/>
            <a:ext cx="884880" cy="736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80629" y="517634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35858" y="4368800"/>
            <a:ext cx="926741" cy="847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676825" y="520039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6ee0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08900" y="5499122"/>
            <a:ext cx="2527300" cy="1024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64766" y="5044605"/>
            <a:ext cx="2089150" cy="177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endParaRPr sz="2500" dirty="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64905" y="4152900"/>
            <a:ext cx="897394" cy="5715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511336" y="4199166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42441" y="5604484"/>
            <a:ext cx="208616" cy="732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24634" y="4627665"/>
            <a:ext cx="2378187" cy="4008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37334" y="6583465"/>
            <a:ext cx="2378187" cy="4008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32148" y="4318000"/>
            <a:ext cx="885351" cy="774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04446" y="6657223"/>
            <a:ext cx="1610753" cy="6452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4905" y="6108700"/>
            <a:ext cx="897394" cy="5715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11336" y="6155385"/>
            <a:ext cx="4668520" cy="988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</a:p>
          <a:p>
            <a:pPr marR="5080" algn="r">
              <a:lnSpc>
                <a:spcPct val="100000"/>
              </a:lnSpc>
              <a:spcBef>
                <a:spcPts val="1140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588596" y="5689600"/>
            <a:ext cx="1611515" cy="647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768556" y="5785701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0" name="object 4"/>
          <p:cNvSpPr txBox="1"/>
          <p:nvPr/>
        </p:nvSpPr>
        <p:spPr>
          <a:xfrm>
            <a:off x="8972550" y="7165962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8775">
              <a:lnSpc>
                <a:spcPct val="100000"/>
              </a:lnSpc>
            </a:pPr>
            <a:r>
              <a:rPr spc="-495" dirty="0"/>
              <a:t>The </a:t>
            </a:r>
            <a:r>
              <a:rPr spc="-330" dirty="0"/>
              <a:t>Git </a:t>
            </a:r>
            <a:r>
              <a:rPr spc="-340" dirty="0"/>
              <a:t>Object</a:t>
            </a:r>
            <a:r>
              <a:rPr spc="-980" dirty="0"/>
              <a:t> </a:t>
            </a:r>
            <a:r>
              <a:rPr spc="-33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8076052" y="5475899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2697" y="4504021"/>
            <a:ext cx="3136706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3300" y="7137400"/>
            <a:ext cx="2146300" cy="144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43152" y="3383495"/>
            <a:ext cx="2152804" cy="1436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66827" y="3578471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66827" y="4012831"/>
            <a:ext cx="109220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spc="-5" dirty="0">
                <a:latin typeface="Courier New"/>
                <a:cs typeface="Courier New"/>
              </a:rPr>
              <a:t>directory,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6827" y="4228731"/>
            <a:ext cx="10928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40502" y="4010271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88787" y="5001583"/>
            <a:ext cx="2278065" cy="1397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9892" y="6393664"/>
            <a:ext cx="885307" cy="741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80629" y="71405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9000" y="6337300"/>
            <a:ext cx="922958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54632" y="851129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28585" y="7797800"/>
            <a:ext cx="885214" cy="774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37500" y="4318000"/>
            <a:ext cx="901605" cy="7692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158332" y="50573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</a:p>
        </p:txBody>
      </p:sp>
      <p:sp>
        <p:nvSpPr>
          <p:cNvPr id="20" name="object 20"/>
          <p:cNvSpPr/>
          <p:nvPr/>
        </p:nvSpPr>
        <p:spPr>
          <a:xfrm>
            <a:off x="5669181" y="7038640"/>
            <a:ext cx="2155681" cy="1112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53622" y="71659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13800" y="3924300"/>
            <a:ext cx="1929752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997086" y="4095546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50319" y="4432300"/>
            <a:ext cx="884880" cy="736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80629" y="517634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35858" y="4368800"/>
            <a:ext cx="926741" cy="847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676825" y="520039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6ee0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45924" y="2949698"/>
            <a:ext cx="2279388" cy="13955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58200" y="1905000"/>
            <a:ext cx="2146300" cy="14338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93063" y="3156051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f1fe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72400" y="2440509"/>
            <a:ext cx="885215" cy="7815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25789" y="4604786"/>
            <a:ext cx="2227444" cy="3792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8900" y="5499122"/>
            <a:ext cx="2527300" cy="1024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964766" y="5044605"/>
            <a:ext cx="2089150" cy="112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64905" y="4152900"/>
            <a:ext cx="897394" cy="571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511336" y="4199166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42441" y="5604484"/>
            <a:ext cx="208616" cy="732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24634" y="4627665"/>
            <a:ext cx="2378187" cy="4008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37334" y="6583465"/>
            <a:ext cx="2378187" cy="4008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32148" y="4318000"/>
            <a:ext cx="885351" cy="774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66309" y="3441700"/>
            <a:ext cx="1609089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946269" y="3538245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04446" y="6657223"/>
            <a:ext cx="1610753" cy="6452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884405" y="6757517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menu.txt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04446" y="4495800"/>
            <a:ext cx="1610753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884405" y="4594682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64905" y="6108700"/>
            <a:ext cx="897394" cy="571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511336" y="6155385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588596" y="5689600"/>
            <a:ext cx="1611515" cy="647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768556" y="5785701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52" name="object 4"/>
          <p:cNvSpPr txBox="1"/>
          <p:nvPr/>
        </p:nvSpPr>
        <p:spPr>
          <a:xfrm>
            <a:off x="8875834" y="7381725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3" name="object 4"/>
          <p:cNvSpPr txBox="1"/>
          <p:nvPr/>
        </p:nvSpPr>
        <p:spPr>
          <a:xfrm>
            <a:off x="8704703" y="189769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render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8775">
              <a:lnSpc>
                <a:spcPct val="100000"/>
              </a:lnSpc>
            </a:pPr>
            <a:r>
              <a:rPr spc="-495" dirty="0"/>
              <a:t>The </a:t>
            </a:r>
            <a:r>
              <a:rPr spc="-330" dirty="0"/>
              <a:t>Git </a:t>
            </a:r>
            <a:r>
              <a:rPr spc="-340" dirty="0"/>
              <a:t>Object</a:t>
            </a:r>
            <a:r>
              <a:rPr spc="-980" dirty="0"/>
              <a:t> </a:t>
            </a:r>
            <a:r>
              <a:rPr spc="-33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8076052" y="5475899"/>
            <a:ext cx="437414" cy="2296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2697" y="4504021"/>
            <a:ext cx="3136706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3300" y="7137400"/>
            <a:ext cx="2146300" cy="144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43152" y="3383495"/>
            <a:ext cx="2152804" cy="1436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66827" y="3578471"/>
            <a:ext cx="1732914" cy="435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Put your</a:t>
            </a:r>
            <a:r>
              <a:rPr sz="1400" i="1" spc="-85" dirty="0">
                <a:latin typeface="Courier New"/>
                <a:cs typeface="Courier New"/>
              </a:rPr>
              <a:t> </a:t>
            </a: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5" dirty="0" smtClean="0">
                <a:latin typeface="Courier New"/>
                <a:cs typeface="Courier New"/>
              </a:rPr>
              <a:t>  </a:t>
            </a:r>
            <a:r>
              <a:rPr sz="1400" i="1" spc="-5" dirty="0">
                <a:latin typeface="Courier New"/>
                <a:cs typeface="Courier New"/>
              </a:rPr>
              <a:t>in</a:t>
            </a:r>
            <a:r>
              <a:rPr sz="1400" i="1" spc="-9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this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66827" y="4012831"/>
            <a:ext cx="109220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spc="-5" dirty="0">
                <a:latin typeface="Courier New"/>
                <a:cs typeface="Courier New"/>
              </a:rPr>
              <a:t>directory,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6827" y="4228731"/>
            <a:ext cx="109283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i="1" spc="-5" dirty="0" smtClean="0">
                <a:latin typeface="Courier New"/>
                <a:cs typeface="Courier New"/>
              </a:rPr>
              <a:t>content</a:t>
            </a:r>
            <a:r>
              <a:rPr sz="1400" i="1" spc="-95" dirty="0" smtClean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per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40502" y="4010271"/>
            <a:ext cx="559435" cy="45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i="1" spc="-5" dirty="0">
                <a:latin typeface="Courier New"/>
                <a:cs typeface="Courier New"/>
              </a:rPr>
              <a:t>one  </a:t>
            </a:r>
            <a:r>
              <a:rPr sz="1400" i="1" dirty="0">
                <a:latin typeface="Courier New"/>
                <a:cs typeface="Courier New"/>
              </a:rPr>
              <a:t>file.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88787" y="5001583"/>
            <a:ext cx="2278065" cy="1397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9892" y="6393664"/>
            <a:ext cx="885307" cy="741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80629" y="71405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9000" y="6337300"/>
            <a:ext cx="922958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54632" y="851129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28585" y="7797800"/>
            <a:ext cx="885214" cy="774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37500" y="4318000"/>
            <a:ext cx="901605" cy="7692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158332" y="50573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</a:p>
        </p:txBody>
      </p:sp>
      <p:sp>
        <p:nvSpPr>
          <p:cNvPr id="20" name="object 20"/>
          <p:cNvSpPr/>
          <p:nvPr/>
        </p:nvSpPr>
        <p:spPr>
          <a:xfrm>
            <a:off x="5669181" y="7038640"/>
            <a:ext cx="2155681" cy="1112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53622" y="716596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13800" y="3924300"/>
            <a:ext cx="1929752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997086" y="4095546"/>
            <a:ext cx="16129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README.txt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50319" y="4432300"/>
            <a:ext cx="884880" cy="736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80629" y="5176342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35858" y="4368800"/>
            <a:ext cx="926741" cy="847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676825" y="520039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6ee0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45924" y="2949698"/>
            <a:ext cx="2279388" cy="13955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58200" y="1905000"/>
            <a:ext cx="2146300" cy="14338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93063" y="3156051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f1fe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72400" y="2440509"/>
            <a:ext cx="885215" cy="7815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25789" y="4604786"/>
            <a:ext cx="2227444" cy="3792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08900" y="5499122"/>
            <a:ext cx="2527300" cy="1024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964766" y="5044605"/>
            <a:ext cx="2089150" cy="112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264905" y="4152900"/>
            <a:ext cx="897394" cy="571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511336" y="4199166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42441" y="5604484"/>
            <a:ext cx="208616" cy="732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24634" y="4627665"/>
            <a:ext cx="2378187" cy="4008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37334" y="6583465"/>
            <a:ext cx="2378187" cy="4008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32148" y="4318000"/>
            <a:ext cx="885351" cy="774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66309" y="3441700"/>
            <a:ext cx="1609089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946269" y="3538245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smtClean="0">
                <a:latin typeface="SimSun"/>
                <a:cs typeface="SimSun"/>
              </a:rPr>
              <a:t>Main.js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04446" y="6657223"/>
            <a:ext cx="1610753" cy="6452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884405" y="6757517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SimSun"/>
                <a:cs typeface="SimSun"/>
              </a:rPr>
              <a:t>menu.txt</a:t>
            </a:r>
            <a:endParaRPr sz="2500">
              <a:latin typeface="SimSun"/>
              <a:cs typeface="SimSu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04446" y="4495800"/>
            <a:ext cx="1610753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884405" y="4594682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64905" y="6108700"/>
            <a:ext cx="897394" cy="571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511336" y="6155385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588596" y="5689600"/>
            <a:ext cx="1611515" cy="647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768556" y="5785701"/>
            <a:ext cx="12954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500" dirty="0" err="1" smtClean="0">
                <a:latin typeface="SimSun"/>
                <a:cs typeface="SimSun"/>
              </a:rPr>
              <a:t>src</a:t>
            </a:r>
            <a:r>
              <a:rPr sz="2500" dirty="0" smtClean="0">
                <a:latin typeface="SimSun"/>
                <a:cs typeface="SimSun"/>
              </a:rPr>
              <a:t>/</a:t>
            </a:r>
            <a:endParaRPr sz="2500" dirty="0">
              <a:latin typeface="SimSun"/>
              <a:cs typeface="SimSun"/>
            </a:endParaRPr>
          </a:p>
        </p:txBody>
      </p:sp>
      <p:sp>
        <p:nvSpPr>
          <p:cNvPr id="52" name="object 4"/>
          <p:cNvSpPr txBox="1"/>
          <p:nvPr/>
        </p:nvSpPr>
        <p:spPr>
          <a:xfrm>
            <a:off x="8875834" y="7381725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main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3" name="object 4"/>
          <p:cNvSpPr txBox="1"/>
          <p:nvPr/>
        </p:nvSpPr>
        <p:spPr>
          <a:xfrm>
            <a:off x="8704703" y="1897693"/>
            <a:ext cx="1397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i="1" spc="-5" dirty="0" smtClean="0">
                <a:latin typeface="Courier New"/>
                <a:cs typeface="Courier New"/>
              </a:rPr>
              <a:t>Function render {</a:t>
            </a:r>
            <a:br>
              <a:rPr lang="en-US" sz="2000" i="1" spc="-5" dirty="0" smtClean="0">
                <a:latin typeface="Courier New"/>
                <a:cs typeface="Courier New"/>
              </a:rPr>
            </a:br>
            <a:r>
              <a:rPr lang="en-US" sz="2000" i="1" spc="-5" dirty="0" smtClean="0">
                <a:latin typeface="Courier New"/>
                <a:cs typeface="Courier New"/>
              </a:rPr>
              <a:t>……..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1642441" y="3572484"/>
            <a:ext cx="208616" cy="7328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/>
          <p:cNvSpPr txBox="1"/>
          <p:nvPr/>
        </p:nvSpPr>
        <p:spPr>
          <a:xfrm>
            <a:off x="1279029" y="3129318"/>
            <a:ext cx="10414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mytag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1346200" y="2418537"/>
            <a:ext cx="908748" cy="8326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94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4360">
              <a:lnSpc>
                <a:spcPct val="100000"/>
              </a:lnSpc>
            </a:pPr>
            <a:r>
              <a:rPr spc="-330" dirty="0"/>
              <a:t>Git</a:t>
            </a:r>
            <a:r>
              <a:rPr spc="-670" dirty="0"/>
              <a:t> </a:t>
            </a:r>
            <a:r>
              <a:rPr spc="-380" dirty="0"/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5" y="2169391"/>
            <a:ext cx="2670810" cy="230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27125">
              <a:lnSpc>
                <a:spcPct val="117200"/>
              </a:lnSpc>
            </a:pPr>
            <a:r>
              <a:rPr sz="3200" spc="-210" dirty="0">
                <a:solidFill>
                  <a:srgbClr val="58595B"/>
                </a:solidFill>
                <a:latin typeface="Lucida Sans"/>
                <a:cs typeface="Lucida Sans"/>
              </a:rPr>
              <a:t>Blobs  </a:t>
            </a:r>
            <a:r>
              <a:rPr sz="3200" spc="-320" dirty="0">
                <a:solidFill>
                  <a:srgbClr val="58595B"/>
                </a:solidFill>
                <a:latin typeface="Lucida Sans"/>
                <a:cs typeface="Lucida Sans"/>
              </a:rPr>
              <a:t>Trees  </a:t>
            </a:r>
            <a:r>
              <a:rPr sz="3200" spc="-400" dirty="0">
                <a:solidFill>
                  <a:srgbClr val="58595B"/>
                </a:solidFill>
                <a:latin typeface="Lucida Sans"/>
                <a:cs typeface="Lucida Sans"/>
              </a:rPr>
              <a:t>C</a:t>
            </a:r>
            <a:r>
              <a:rPr sz="3200" spc="-254" dirty="0">
                <a:solidFill>
                  <a:srgbClr val="58595B"/>
                </a:solidFill>
                <a:latin typeface="Lucida Sans"/>
                <a:cs typeface="Lucida Sans"/>
              </a:rPr>
              <a:t>ommits</a:t>
            </a:r>
            <a:endParaRPr sz="3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200" spc="-204" dirty="0">
                <a:solidFill>
                  <a:srgbClr val="58595B"/>
                </a:solidFill>
                <a:latin typeface="Lucida Sans"/>
                <a:cs typeface="Lucida Sans"/>
              </a:rPr>
              <a:t>Annotated</a:t>
            </a:r>
            <a:r>
              <a:rPr sz="3200" spc="-53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360" dirty="0">
                <a:solidFill>
                  <a:srgbClr val="58595B"/>
                </a:solidFill>
                <a:latin typeface="Lucida Sans"/>
                <a:cs typeface="Lucida Sans"/>
              </a:rPr>
              <a:t>Tags</a:t>
            </a:r>
            <a:endParaRPr sz="3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0755">
              <a:lnSpc>
                <a:spcPct val="100000"/>
              </a:lnSpc>
            </a:pPr>
            <a:r>
              <a:rPr spc="-280" dirty="0"/>
              <a:t>What </a:t>
            </a:r>
            <a:r>
              <a:rPr spc="-330" dirty="0"/>
              <a:t>Git </a:t>
            </a:r>
            <a:r>
              <a:rPr spc="-350" dirty="0"/>
              <a:t>Really</a:t>
            </a:r>
            <a:r>
              <a:rPr spc="-1215" dirty="0"/>
              <a:t> </a:t>
            </a:r>
            <a:r>
              <a:rPr spc="-459" dirty="0"/>
              <a:t>Is</a:t>
            </a:r>
          </a:p>
        </p:txBody>
      </p:sp>
      <p:sp>
        <p:nvSpPr>
          <p:cNvPr id="3" name="object 3"/>
          <p:cNvSpPr/>
          <p:nvPr/>
        </p:nvSpPr>
        <p:spPr>
          <a:xfrm>
            <a:off x="9032919" y="5302441"/>
            <a:ext cx="437403" cy="2296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69563" y="4330552"/>
            <a:ext cx="3136760" cy="530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5643" y="4828119"/>
            <a:ext cx="2278077" cy="1397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1400" y="6223000"/>
            <a:ext cx="885177" cy="73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37485" y="69671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51500" y="6159500"/>
            <a:ext cx="927100" cy="847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11501" y="833783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90000" y="7622286"/>
            <a:ext cx="886046" cy="781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90000" y="4141701"/>
            <a:ext cx="901700" cy="772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24201" y="487113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3ee7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15162" y="488383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361a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26046" y="6865171"/>
            <a:ext cx="2155673" cy="1112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10478" y="699250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11400" y="4256285"/>
            <a:ext cx="885223" cy="741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37485" y="500288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2508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92714" y="4194886"/>
            <a:ext cx="928822" cy="8470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33681" y="5026926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6ee0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02781" y="2776229"/>
            <a:ext cx="2279390" cy="1395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749931" y="2982595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f1fe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24900" y="2267043"/>
            <a:ext cx="889000" cy="7809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82650" y="4431320"/>
            <a:ext cx="2227440" cy="3792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03500" y="5435600"/>
            <a:ext cx="203200" cy="7299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1491" y="4454197"/>
            <a:ext cx="2378187" cy="4008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94191" y="6409997"/>
            <a:ext cx="2378187" cy="4008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093700" y="4140200"/>
            <a:ext cx="885890" cy="774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0">
              <a:lnSpc>
                <a:spcPct val="100000"/>
              </a:lnSpc>
            </a:pPr>
            <a:r>
              <a:rPr spc="-315" dirty="0" smtClean="0"/>
              <a:t>“</a:t>
            </a:r>
            <a:r>
              <a:rPr lang="en-US" spc="-315" dirty="0" smtClean="0"/>
              <a:t>What is </a:t>
            </a:r>
            <a:r>
              <a:rPr lang="en-US" spc="-315" dirty="0" err="1" smtClean="0"/>
              <a:t>Git</a:t>
            </a:r>
            <a:endParaRPr spc="-495" dirty="0"/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4" y="2253272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185" dirty="0" smtClean="0">
                <a:solidFill>
                  <a:srgbClr val="58595B"/>
                </a:solidFill>
                <a:latin typeface="Lucida Sans"/>
                <a:cs typeface="Lucida Sans"/>
              </a:rPr>
              <a:t>It is  persistent map</a:t>
            </a:r>
            <a:endParaRPr sz="3200" dirty="0">
              <a:latin typeface="Lucida Sans"/>
              <a:cs typeface="Lucida Sans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173334" y="2746392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dirty="0" smtClean="0">
                <a:latin typeface="Lucida Sans"/>
                <a:cs typeface="Lucida Sans"/>
              </a:rPr>
              <a:t>Content tracker</a:t>
            </a:r>
            <a:endParaRPr sz="3200" u="sng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2533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2625" y="5475899"/>
            <a:ext cx="437403" cy="2296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9268" y="4504021"/>
            <a:ext cx="3136773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5400" y="7797800"/>
            <a:ext cx="889000" cy="7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19546" y="4318000"/>
            <a:ext cx="906125" cy="76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6881" y="4432300"/>
            <a:ext cx="888918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6100" y="4368800"/>
            <a:ext cx="925147" cy="8472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2486" y="2949698"/>
            <a:ext cx="2279390" cy="13955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53580" y="2440509"/>
            <a:ext cx="885719" cy="7815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2356" y="4604786"/>
            <a:ext cx="2227440" cy="3792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11196" y="4627665"/>
            <a:ext cx="2378187" cy="4008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19100" y="4318000"/>
            <a:ext cx="889000" cy="774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9745">
              <a:lnSpc>
                <a:spcPct val="100000"/>
              </a:lnSpc>
            </a:pPr>
            <a:r>
              <a:rPr spc="65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History </a:t>
            </a:r>
            <a:r>
              <a:rPr spc="13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spc="-305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spc="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</a:t>
            </a:r>
          </a:p>
        </p:txBody>
      </p:sp>
      <p:sp>
        <p:nvSpPr>
          <p:cNvPr id="14" name="object 14"/>
          <p:cNvSpPr/>
          <p:nvPr/>
        </p:nvSpPr>
        <p:spPr>
          <a:xfrm>
            <a:off x="2023706" y="4071558"/>
            <a:ext cx="1501393" cy="14621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 txBox="1"/>
          <p:nvPr/>
        </p:nvSpPr>
        <p:spPr>
          <a:xfrm>
            <a:off x="314466" y="435474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dirty="0" smtClean="0">
                <a:solidFill>
                  <a:schemeClr val="bg1"/>
                </a:solidFill>
                <a:latin typeface="Lucida Sans"/>
                <a:cs typeface="Lucida Sans"/>
              </a:rPr>
              <a:t>It is a Content tracker</a:t>
            </a:r>
            <a:endParaRPr sz="3200" u="sng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3578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487670" y="2508161"/>
            <a:ext cx="5306060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35" dirty="0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4000" spc="-43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330" dirty="0">
                <a:solidFill>
                  <a:srgbClr val="58595B"/>
                </a:solidFill>
                <a:latin typeface="Lucida Sans"/>
                <a:cs typeface="Lucida Sans"/>
              </a:rPr>
              <a:t>Is</a:t>
            </a:r>
            <a:r>
              <a:rPr sz="4000" spc="-43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254" dirty="0">
                <a:solidFill>
                  <a:srgbClr val="58595B"/>
                </a:solidFill>
                <a:latin typeface="Lucida Sans"/>
                <a:cs typeface="Lucida Sans"/>
              </a:rPr>
              <a:t>Not</a:t>
            </a:r>
            <a:r>
              <a:rPr sz="4000" spc="-57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200" dirty="0">
                <a:solidFill>
                  <a:srgbClr val="58595B"/>
                </a:solidFill>
                <a:latin typeface="Lucida Sans"/>
                <a:cs typeface="Lucida Sans"/>
              </a:rPr>
              <a:t>What</a:t>
            </a:r>
            <a:r>
              <a:rPr sz="4000" spc="-61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lang="en-US" sz="4000" spc="-395" dirty="0" smtClean="0">
                <a:solidFill>
                  <a:srgbClr val="58595B"/>
                </a:solidFill>
                <a:latin typeface="Lucida Sans"/>
                <a:cs typeface="Lucida Sans"/>
              </a:rPr>
              <a:t>we</a:t>
            </a:r>
            <a:r>
              <a:rPr sz="4000" spc="-595" dirty="0" smtClean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360" dirty="0">
                <a:solidFill>
                  <a:srgbClr val="58595B"/>
                </a:solidFill>
                <a:latin typeface="Lucida Sans"/>
                <a:cs typeface="Lucida Sans"/>
              </a:rPr>
              <a:t>Think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13000" y="228600"/>
            <a:ext cx="1112520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dirty="0" smtClean="0"/>
              <a:t>Revealing</a:t>
            </a:r>
            <a:r>
              <a:rPr dirty="0" smtClean="0"/>
              <a:t> </a:t>
            </a:r>
            <a:r>
              <a:rPr dirty="0"/>
              <a:t>Git </a:t>
            </a:r>
            <a:r>
              <a:rPr lang="en-US" dirty="0" smtClean="0"/>
              <a:t>Secrets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431800" y="4201194"/>
            <a:ext cx="16002000" cy="1052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2000"/>
              </a:lnSpc>
            </a:pPr>
            <a:r>
              <a:rPr lang="en-US" sz="2800" dirty="0"/>
              <a:t>If you want to master Git, don’t worry  about learning the commands.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800" dirty="0"/>
              <a:t>Instead, learn the </a:t>
            </a:r>
            <a:r>
              <a:rPr lang="en-US" sz="2800" dirty="0" smtClean="0"/>
              <a:t>internals of Git.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2625" y="5475899"/>
            <a:ext cx="437403" cy="2296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9268" y="4504021"/>
            <a:ext cx="3136773" cy="53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361" y="5001583"/>
            <a:ext cx="2278065" cy="1397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6800" y="6393664"/>
            <a:ext cx="889000" cy="741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9697" y="6337300"/>
            <a:ext cx="924302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15400" y="7797800"/>
            <a:ext cx="889000" cy="774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19546" y="4318000"/>
            <a:ext cx="906125" cy="7692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5751" y="7038640"/>
            <a:ext cx="2155673" cy="1112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3896" y="6583465"/>
            <a:ext cx="2378187" cy="4008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19100" y="4318000"/>
            <a:ext cx="889000" cy="774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9745">
              <a:lnSpc>
                <a:spcPct val="100000"/>
              </a:lnSpc>
            </a:pPr>
            <a:r>
              <a:rPr spc="65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History </a:t>
            </a:r>
            <a:r>
              <a:rPr spc="13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spc="-305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spc="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</a:t>
            </a:r>
          </a:p>
        </p:txBody>
      </p:sp>
      <p:sp>
        <p:nvSpPr>
          <p:cNvPr id="13" name="object 13"/>
          <p:cNvSpPr/>
          <p:nvPr/>
        </p:nvSpPr>
        <p:spPr>
          <a:xfrm>
            <a:off x="2023706" y="6043474"/>
            <a:ext cx="1501393" cy="14621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/>
          <p:cNvSpPr txBox="1"/>
          <p:nvPr/>
        </p:nvSpPr>
        <p:spPr>
          <a:xfrm>
            <a:off x="314466" y="435474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dirty="0" smtClean="0">
                <a:solidFill>
                  <a:schemeClr val="bg1"/>
                </a:solidFill>
                <a:latin typeface="Lucida Sans"/>
                <a:cs typeface="Lucida Sans"/>
              </a:rPr>
              <a:t>It is a Content tracker</a:t>
            </a:r>
            <a:endParaRPr sz="3200" u="sng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30983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336800" y="6393664"/>
            <a:ext cx="889000" cy="741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9697" y="6337300"/>
            <a:ext cx="924302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15400" y="7797800"/>
            <a:ext cx="889000" cy="7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5751" y="7038640"/>
            <a:ext cx="2155673" cy="1112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3896" y="6583465"/>
            <a:ext cx="2378187" cy="4008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9745">
              <a:lnSpc>
                <a:spcPct val="100000"/>
              </a:lnSpc>
            </a:pPr>
            <a:r>
              <a:rPr spc="65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History </a:t>
            </a:r>
            <a:r>
              <a:rPr spc="13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spc="-305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spc="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</a:t>
            </a:r>
          </a:p>
        </p:txBody>
      </p:sp>
      <p:sp>
        <p:nvSpPr>
          <p:cNvPr id="13" name="object 13"/>
          <p:cNvSpPr/>
          <p:nvPr/>
        </p:nvSpPr>
        <p:spPr>
          <a:xfrm>
            <a:off x="2023706" y="6043474"/>
            <a:ext cx="1501393" cy="1462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/>
          <p:cNvSpPr txBox="1"/>
          <p:nvPr/>
        </p:nvSpPr>
        <p:spPr>
          <a:xfrm>
            <a:off x="314466" y="435474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dirty="0" smtClean="0">
                <a:solidFill>
                  <a:schemeClr val="bg1"/>
                </a:solidFill>
                <a:latin typeface="Lucida Sans"/>
                <a:cs typeface="Lucida Sans"/>
              </a:rPr>
              <a:t>It is a Content tracker</a:t>
            </a:r>
            <a:endParaRPr sz="3200" u="sng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576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9385">
              <a:lnSpc>
                <a:spcPct val="100000"/>
              </a:lnSpc>
            </a:pPr>
            <a:r>
              <a:rPr spc="-330" dirty="0"/>
              <a:t>“Porcelain”</a:t>
            </a:r>
            <a:r>
              <a:rPr spc="-1140" dirty="0"/>
              <a:t> </a:t>
            </a:r>
            <a:r>
              <a:rPr spc="-495" dirty="0"/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4944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5" y="2253272"/>
            <a:ext cx="2131695" cy="4525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42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15" dirty="0">
                <a:solidFill>
                  <a:srgbClr val="58595B"/>
                </a:solidFill>
                <a:latin typeface="Lucida Sans"/>
                <a:cs typeface="Lucida Sans"/>
              </a:rPr>
              <a:t>add</a:t>
            </a:r>
            <a:endParaRPr sz="3200" dirty="0">
              <a:latin typeface="Lucida Sans"/>
              <a:cs typeface="Lucida Sans"/>
            </a:endParaRPr>
          </a:p>
          <a:p>
            <a:pPr marL="12700" marR="259715">
              <a:lnSpc>
                <a:spcPct val="117200"/>
              </a:lnSpc>
            </a:pP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39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35" dirty="0">
                <a:solidFill>
                  <a:srgbClr val="58595B"/>
                </a:solidFill>
                <a:latin typeface="Lucida Sans"/>
                <a:cs typeface="Lucida Sans"/>
              </a:rPr>
              <a:t>commit  </a:t>
            </a: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18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50" dirty="0">
                <a:solidFill>
                  <a:srgbClr val="58595B"/>
                </a:solidFill>
                <a:latin typeface="Lucida Sans"/>
                <a:cs typeface="Lucida Sans"/>
              </a:rPr>
              <a:t>push  </a:t>
            </a: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42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190" dirty="0">
                <a:solidFill>
                  <a:srgbClr val="58595B"/>
                </a:solidFill>
                <a:latin typeface="Lucida Sans"/>
                <a:cs typeface="Lucida Sans"/>
              </a:rPr>
              <a:t>pull</a:t>
            </a:r>
            <a:endParaRPr sz="3200" dirty="0">
              <a:latin typeface="Lucida Sans"/>
              <a:cs typeface="Lucida Sans"/>
            </a:endParaRPr>
          </a:p>
          <a:p>
            <a:pPr marL="12700" marR="5080">
              <a:lnSpc>
                <a:spcPct val="117200"/>
              </a:lnSpc>
            </a:pP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18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25" dirty="0">
                <a:solidFill>
                  <a:srgbClr val="58595B"/>
                </a:solidFill>
                <a:latin typeface="Lucida Sans"/>
                <a:cs typeface="Lucida Sans"/>
              </a:rPr>
              <a:t>branch  </a:t>
            </a: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40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20" dirty="0">
                <a:solidFill>
                  <a:srgbClr val="58595B"/>
                </a:solidFill>
                <a:latin typeface="Lucida Sans"/>
                <a:cs typeface="Lucida Sans"/>
              </a:rPr>
              <a:t>checkout  </a:t>
            </a: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185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240" dirty="0">
                <a:solidFill>
                  <a:srgbClr val="58595B"/>
                </a:solidFill>
                <a:latin typeface="Lucida Sans"/>
                <a:cs typeface="Lucida Sans"/>
              </a:rPr>
              <a:t>merge  </a:t>
            </a:r>
            <a:r>
              <a:rPr sz="3200" dirty="0" smtClean="0">
                <a:solidFill>
                  <a:srgbClr val="58595B"/>
                </a:solidFill>
                <a:latin typeface="Lucida Sans"/>
                <a:cs typeface="Lucida Sans"/>
              </a:rPr>
              <a:t>…</a:t>
            </a:r>
            <a:endParaRPr sz="3200" dirty="0"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0">
              <a:lnSpc>
                <a:spcPct val="100000"/>
              </a:lnSpc>
            </a:pPr>
            <a:r>
              <a:rPr spc="-315" dirty="0"/>
              <a:t>“Plumbing”</a:t>
            </a:r>
            <a:r>
              <a:rPr spc="-1110" dirty="0"/>
              <a:t> </a:t>
            </a:r>
            <a:r>
              <a:rPr spc="-495" dirty="0"/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5" y="2253272"/>
            <a:ext cx="2921000" cy="1650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5" dirty="0" err="1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409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180" dirty="0">
                <a:solidFill>
                  <a:srgbClr val="58595B"/>
                </a:solidFill>
                <a:latin typeface="Lucida Sans"/>
                <a:cs typeface="Lucida Sans"/>
              </a:rPr>
              <a:t>cat-file</a:t>
            </a:r>
            <a:endParaRPr sz="3200" dirty="0">
              <a:latin typeface="Lucida Sans"/>
              <a:cs typeface="Lucida Sans"/>
            </a:endParaRPr>
          </a:p>
          <a:p>
            <a:pPr marL="12700" marR="5080">
              <a:lnSpc>
                <a:spcPct val="117200"/>
              </a:lnSpc>
            </a:pPr>
            <a:r>
              <a:rPr sz="3200" spc="-185" dirty="0" err="1" smtClean="0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sz="3200" spc="-375" dirty="0" smtClean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3200" spc="-195" dirty="0">
                <a:solidFill>
                  <a:srgbClr val="58595B"/>
                </a:solidFill>
                <a:latin typeface="Lucida Sans"/>
                <a:cs typeface="Lucida Sans"/>
              </a:rPr>
              <a:t>count-objects</a:t>
            </a:r>
            <a:endParaRPr sz="32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200" dirty="0">
                <a:solidFill>
                  <a:srgbClr val="58595B"/>
                </a:solidFill>
                <a:latin typeface="Lucida Sans"/>
                <a:cs typeface="Lucida Sans"/>
              </a:rPr>
              <a:t>…</a:t>
            </a:r>
            <a:endParaRPr sz="3200" dirty="0"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0">
              <a:lnSpc>
                <a:spcPct val="100000"/>
              </a:lnSpc>
            </a:pPr>
            <a:r>
              <a:rPr spc="-315" dirty="0" smtClean="0"/>
              <a:t>“</a:t>
            </a:r>
            <a:r>
              <a:rPr lang="en-US" spc="-315" dirty="0" smtClean="0"/>
              <a:t>What is </a:t>
            </a:r>
            <a:r>
              <a:rPr lang="en-US" spc="-315" dirty="0" err="1" smtClean="0"/>
              <a:t>Git</a:t>
            </a:r>
            <a:endParaRPr spc="-495" dirty="0"/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4" y="2253272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spc="-18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"/>
                <a:cs typeface="Lucida Sans"/>
              </a:rPr>
              <a:t>It is  persistent map</a:t>
            </a:r>
            <a:endParaRPr sz="3200" u="sng" dirty="0">
              <a:solidFill>
                <a:schemeClr val="tx1">
                  <a:lumMod val="95000"/>
                  <a:lumOff val="5000"/>
                </a:schemeClr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5923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36844" y="2497163"/>
            <a:ext cx="4782820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85" dirty="0">
                <a:solidFill>
                  <a:srgbClr val="58595B"/>
                </a:solidFill>
                <a:latin typeface="Lucida Sans"/>
                <a:cs typeface="Lucida Sans"/>
              </a:rPr>
              <a:t>Any </a:t>
            </a:r>
            <a:r>
              <a:rPr sz="4000" spc="-280" dirty="0">
                <a:solidFill>
                  <a:srgbClr val="58595B"/>
                </a:solidFill>
                <a:latin typeface="Lucida Sans"/>
                <a:cs typeface="Lucida Sans"/>
              </a:rPr>
              <a:t>sequence </a:t>
            </a:r>
            <a:r>
              <a:rPr sz="4000" spc="-285" dirty="0">
                <a:solidFill>
                  <a:srgbClr val="58595B"/>
                </a:solidFill>
                <a:latin typeface="Lucida Sans"/>
                <a:cs typeface="Lucida Sans"/>
              </a:rPr>
              <a:t>of</a:t>
            </a:r>
            <a:r>
              <a:rPr sz="4000" spc="-740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275" dirty="0">
                <a:solidFill>
                  <a:srgbClr val="58595B"/>
                </a:solidFill>
                <a:latin typeface="Lucida Sans"/>
                <a:cs typeface="Lucida Sans"/>
              </a:rPr>
              <a:t>bytes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3239" y="6564742"/>
            <a:ext cx="2296160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330" dirty="0">
                <a:solidFill>
                  <a:srgbClr val="58595B"/>
                </a:solidFill>
                <a:latin typeface="Lucida Sans"/>
                <a:cs typeface="Lucida Sans"/>
              </a:rPr>
              <a:t>SHA1</a:t>
            </a:r>
            <a:r>
              <a:rPr sz="4000" spc="-484" dirty="0">
                <a:solidFill>
                  <a:srgbClr val="58595B"/>
                </a:solidFill>
                <a:latin typeface="Lucida Sans"/>
                <a:cs typeface="Lucida Sans"/>
              </a:rPr>
              <a:t> </a:t>
            </a:r>
            <a:r>
              <a:rPr sz="4000" spc="-320" dirty="0">
                <a:solidFill>
                  <a:srgbClr val="58595B"/>
                </a:solidFill>
                <a:latin typeface="Lucida Sans"/>
                <a:cs typeface="Lucida Sans"/>
              </a:rPr>
              <a:t>hash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70519" y="3534346"/>
            <a:ext cx="314959" cy="2933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28000" y="3556003"/>
            <a:ext cx="0" cy="2641600"/>
          </a:xfrm>
          <a:custGeom>
            <a:avLst/>
            <a:gdLst/>
            <a:ahLst/>
            <a:cxnLst/>
            <a:rect l="l" t="t" r="r" b="b"/>
            <a:pathLst>
              <a:path h="2641600">
                <a:moveTo>
                  <a:pt x="0" y="0"/>
                </a:moveTo>
                <a:lnTo>
                  <a:pt x="0" y="2641596"/>
                </a:lnTo>
              </a:path>
            </a:pathLst>
          </a:custGeom>
          <a:ln w="50800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21319" y="6172200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213359" y="0"/>
                </a:moveTo>
                <a:lnTo>
                  <a:pt x="0" y="0"/>
                </a:lnTo>
                <a:lnTo>
                  <a:pt x="106679" y="213360"/>
                </a:lnTo>
                <a:lnTo>
                  <a:pt x="213359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0620">
              <a:lnSpc>
                <a:spcPct val="100000"/>
              </a:lnSpc>
            </a:pPr>
            <a:r>
              <a:rPr spc="-459" dirty="0"/>
              <a:t>Values </a:t>
            </a:r>
            <a:r>
              <a:rPr spc="-380" dirty="0"/>
              <a:t>and</a:t>
            </a:r>
            <a:r>
              <a:rPr spc="-790" dirty="0"/>
              <a:t> </a:t>
            </a:r>
            <a:r>
              <a:rPr spc="-475" dirty="0"/>
              <a:t>Keys</a:t>
            </a: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3370338" y="7924800"/>
            <a:ext cx="1064926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ea typeface="+mj-ea"/>
                <a:cs typeface="Lucida Sans"/>
              </a:defRPr>
            </a:lvl1pPr>
          </a:lstStyle>
          <a:p>
            <a:pPr marL="12700" algn="ctr"/>
            <a:r>
              <a:rPr lang="en-US" sz="4000" dirty="0"/>
              <a:t>SHA1s are unique in the universe.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484113" y="251808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185" dirty="0" err="1" smtClean="0">
                <a:solidFill>
                  <a:srgbClr val="58595B"/>
                </a:solidFill>
                <a:latin typeface="Lucida Sans"/>
                <a:cs typeface="Lucida Sans"/>
              </a:rPr>
              <a:t>Git</a:t>
            </a:r>
            <a:r>
              <a:rPr lang="en-US" sz="3200" spc="-185" dirty="0" smtClean="0">
                <a:solidFill>
                  <a:srgbClr val="58595B"/>
                </a:solidFill>
                <a:latin typeface="Lucida Sans"/>
                <a:cs typeface="Lucida Sans"/>
              </a:rPr>
              <a:t> is persistent map</a:t>
            </a:r>
            <a:endParaRPr sz="3200" dirty="0"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8800" y="2475892"/>
            <a:ext cx="40891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70" dirty="0" smtClean="0">
                <a:solidFill>
                  <a:srgbClr val="58595B"/>
                </a:solidFill>
                <a:latin typeface="Lucida Sans"/>
                <a:cs typeface="Lucida Sans"/>
              </a:rPr>
              <a:t>“</a:t>
            </a:r>
            <a:r>
              <a:rPr lang="en-US" sz="4000" spc="-270" dirty="0" smtClean="0">
                <a:solidFill>
                  <a:srgbClr val="58595B"/>
                </a:solidFill>
                <a:latin typeface="Lucida Sans"/>
                <a:cs typeface="Lucida Sans"/>
              </a:rPr>
              <a:t>Hello world</a:t>
            </a:r>
            <a:r>
              <a:rPr sz="4000" spc="-195" dirty="0" smtClean="0">
                <a:solidFill>
                  <a:srgbClr val="58595B"/>
                </a:solidFill>
                <a:latin typeface="Lucida Sans"/>
                <a:cs typeface="Lucida Sans"/>
              </a:rPr>
              <a:t>”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88817" y="6688163"/>
            <a:ext cx="102787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7b502c3a1f48c8609ae212cdfb639dee39673f5e</a:t>
            </a:r>
            <a:endParaRPr sz="7200" dirty="0">
              <a:solidFill>
                <a:schemeClr val="bg1">
                  <a:lumMod val="50000"/>
                </a:schemeClr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70519" y="3534346"/>
            <a:ext cx="314959" cy="2933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28000" y="3556003"/>
            <a:ext cx="0" cy="2641600"/>
          </a:xfrm>
          <a:custGeom>
            <a:avLst/>
            <a:gdLst/>
            <a:ahLst/>
            <a:cxnLst/>
            <a:rect l="l" t="t" r="r" b="b"/>
            <a:pathLst>
              <a:path h="2641600">
                <a:moveTo>
                  <a:pt x="0" y="0"/>
                </a:moveTo>
                <a:lnTo>
                  <a:pt x="0" y="2641596"/>
                </a:lnTo>
              </a:path>
            </a:pathLst>
          </a:custGeom>
          <a:ln w="50800">
            <a:solidFill>
              <a:srgbClr val="F26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21319" y="6172200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213359" y="0"/>
                </a:moveTo>
                <a:lnTo>
                  <a:pt x="0" y="0"/>
                </a:lnTo>
                <a:lnTo>
                  <a:pt x="106679" y="213360"/>
                </a:lnTo>
                <a:lnTo>
                  <a:pt x="213359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0620">
              <a:lnSpc>
                <a:spcPct val="100000"/>
              </a:lnSpc>
            </a:pPr>
            <a:r>
              <a:rPr spc="-790" dirty="0" smtClean="0"/>
              <a:t> </a:t>
            </a:r>
            <a:r>
              <a:rPr spc="-475" dirty="0" smtClean="0"/>
              <a:t>Keys</a:t>
            </a:r>
            <a:r>
              <a:rPr lang="en-US" spc="-475" dirty="0" smtClean="0"/>
              <a:t> and Values</a:t>
            </a:r>
            <a:endParaRPr spc="-47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275">
              <a:lnSpc>
                <a:spcPct val="100000"/>
              </a:lnSpc>
            </a:pPr>
            <a:r>
              <a:rPr spc="-495" dirty="0"/>
              <a:t>The </a:t>
            </a:r>
            <a:r>
              <a:rPr spc="-340" dirty="0"/>
              <a:t>Object</a:t>
            </a:r>
            <a:r>
              <a:rPr spc="-750" dirty="0"/>
              <a:t> </a:t>
            </a:r>
            <a:r>
              <a:rPr spc="-400" dirty="0"/>
              <a:t>Database</a:t>
            </a:r>
          </a:p>
        </p:txBody>
      </p:sp>
      <p:sp>
        <p:nvSpPr>
          <p:cNvPr id="3" name="object 3"/>
          <p:cNvSpPr/>
          <p:nvPr/>
        </p:nvSpPr>
        <p:spPr>
          <a:xfrm>
            <a:off x="1326446" y="5537200"/>
            <a:ext cx="889817" cy="736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7185" y="62790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3600" y="5473700"/>
            <a:ext cx="924914" cy="844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30178" y="63044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13890" y="5721921"/>
            <a:ext cx="2378187" cy="400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1461" y="5245100"/>
            <a:ext cx="895438" cy="578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87891" y="5293829"/>
            <a:ext cx="406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./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275">
              <a:lnSpc>
                <a:spcPct val="100000"/>
              </a:lnSpc>
            </a:pPr>
            <a:r>
              <a:rPr spc="-495" dirty="0"/>
              <a:t>The </a:t>
            </a:r>
            <a:r>
              <a:rPr spc="-340" dirty="0"/>
              <a:t>Object</a:t>
            </a:r>
            <a:r>
              <a:rPr spc="-750" dirty="0"/>
              <a:t> </a:t>
            </a:r>
            <a:r>
              <a:rPr spc="-400" dirty="0"/>
              <a:t>Database</a:t>
            </a:r>
          </a:p>
        </p:txBody>
      </p:sp>
      <p:sp>
        <p:nvSpPr>
          <p:cNvPr id="3" name="object 3"/>
          <p:cNvSpPr/>
          <p:nvPr/>
        </p:nvSpPr>
        <p:spPr>
          <a:xfrm>
            <a:off x="8597900" y="6286500"/>
            <a:ext cx="3416300" cy="143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99463" y="6515317"/>
            <a:ext cx="3249067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dirty="0" smtClean="0">
                <a:latin typeface="Courier New"/>
                <a:cs typeface="Courier New"/>
              </a:rPr>
              <a:t>Function main{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alert(‘hello world’)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}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6446" y="5537200"/>
            <a:ext cx="889817" cy="736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7185" y="62790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1177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3600" y="5473700"/>
            <a:ext cx="924914" cy="844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31187" y="7649753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2399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5141" y="6934204"/>
            <a:ext cx="890599" cy="781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5737" y="6177096"/>
            <a:ext cx="2155681" cy="1112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30178" y="6304419"/>
            <a:ext cx="838200" cy="49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SimSun"/>
                <a:cs typeface="SimSun"/>
              </a:rPr>
              <a:t>be4d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13890" y="5721921"/>
            <a:ext cx="2378187" cy="4008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3400" y="5795680"/>
            <a:ext cx="1608797" cy="651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 smtClean="0"/>
              <a:t>   </a:t>
            </a:r>
          </a:p>
          <a:p>
            <a:r>
              <a:rPr lang="en-US" dirty="0"/>
              <a:t> </a:t>
            </a:r>
            <a:r>
              <a:rPr lang="en-US" dirty="0" smtClean="0"/>
              <a:t>   Main.js</a:t>
            </a:r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241461" y="5245100"/>
            <a:ext cx="895438" cy="5782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383</Words>
  <Application>Microsoft Office PowerPoint</Application>
  <PresentationFormat>Custom</PresentationFormat>
  <Paragraphs>185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SimSun</vt:lpstr>
      <vt:lpstr>Calibri</vt:lpstr>
      <vt:lpstr>Courier New</vt:lpstr>
      <vt:lpstr>Lucida Sans</vt:lpstr>
      <vt:lpstr>Trebuchet MS</vt:lpstr>
      <vt:lpstr>Office Theme</vt:lpstr>
      <vt:lpstr>Revealing Git Secrets</vt:lpstr>
      <vt:lpstr>Revealing Git Secrets</vt:lpstr>
      <vt:lpstr>“Porcelain” Commands</vt:lpstr>
      <vt:lpstr>“Plumbing” Commands</vt:lpstr>
      <vt:lpstr>“What is Git</vt:lpstr>
      <vt:lpstr>Values and Keys</vt:lpstr>
      <vt:lpstr> Keys and Values</vt:lpstr>
      <vt:lpstr>The Object Database</vt:lpstr>
      <vt:lpstr>The Object Database</vt:lpstr>
      <vt:lpstr>The Object Database</vt:lpstr>
      <vt:lpstr>The Object Database</vt:lpstr>
      <vt:lpstr>The Git Object Model</vt:lpstr>
      <vt:lpstr>The Git Object Model</vt:lpstr>
      <vt:lpstr>The Git Object Model</vt:lpstr>
      <vt:lpstr>The Git Object Model</vt:lpstr>
      <vt:lpstr>Git Objects</vt:lpstr>
      <vt:lpstr>What Git Really Is</vt:lpstr>
      <vt:lpstr>“What is Git</vt:lpstr>
      <vt:lpstr>History and Content</vt:lpstr>
      <vt:lpstr>History and Content</vt:lpstr>
      <vt:lpstr>History and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Git Works</dc:title>
  <cp:lastModifiedBy>Jayakumar Natarajan (Product Engineering Service)</cp:lastModifiedBy>
  <cp:revision>21</cp:revision>
  <dcterms:created xsi:type="dcterms:W3CDTF">2017-01-19T04:41:10Z</dcterms:created>
  <dcterms:modified xsi:type="dcterms:W3CDTF">2017-02-20T02:43:21Z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2017-01-19T00:00:00Z</vt:filetime>
  </property>
</Properties>
</file>